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283" r:id="rId3"/>
    <p:sldId id="313" r:id="rId4"/>
    <p:sldId id="285" r:id="rId5"/>
    <p:sldId id="301" r:id="rId6"/>
    <p:sldId id="312" r:id="rId7"/>
    <p:sldId id="303" r:id="rId8"/>
    <p:sldId id="316" r:id="rId9"/>
    <p:sldId id="302" r:id="rId10"/>
    <p:sldId id="309" r:id="rId11"/>
    <p:sldId id="317" r:id="rId12"/>
    <p:sldId id="306" r:id="rId13"/>
    <p:sldId id="311" r:id="rId14"/>
    <p:sldId id="305" r:id="rId15"/>
    <p:sldId id="31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EE07-5571-496B-BED4-EDE6DBAC766C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173E3-3FDF-4777-B70F-15DF2D80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0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6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4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8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AD7C-FF18-45CD-AA37-19982BF5AA3E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73B4-7A40-4DE5-B992-DECC63B7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0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10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4"/>
            <a:ext cx="12191999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flipV="1">
            <a:off x="12146280" y="6857999"/>
            <a:ext cx="45719" cy="79131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08183" y="-162224"/>
            <a:ext cx="78381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914332"/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585" y="222496"/>
            <a:ext cx="2945506" cy="2984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068" y="305250"/>
            <a:ext cx="7210042" cy="66318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44734"/>
            <a:ext cx="4249727" cy="345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241" y="4336062"/>
            <a:ext cx="3614878" cy="2714861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84" y="73183"/>
            <a:ext cx="3002191" cy="26912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67489" y="3096296"/>
            <a:ext cx="9855200" cy="12968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txBody>
          <a:bodyPr wrap="square" lIns="65134" tIns="32567" rIns="65134" bIns="32567">
            <a:spAutoFit/>
          </a:bodyPr>
          <a:lstStyle/>
          <a:p>
            <a:pPr algn="ctr" defTabSz="710546">
              <a:defRPr/>
            </a:pPr>
            <a:r>
              <a:rPr lang="ru-RU" sz="40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1000"/>
                    </a:prstClr>
                  </a:outerShdw>
                </a:effectLst>
                <a:latin typeface="Impact" panose="020B0806030902050204" pitchFamily="34" charset="0"/>
                <a:ea typeface="KaiTi" pitchFamily="49" charset="-122"/>
                <a:cs typeface="Times New Roman" pitchFamily="18" charset="0"/>
              </a:rPr>
              <a:t>ЮРИДИЧЕСКАЯ СЛУЖБА </a:t>
            </a:r>
          </a:p>
          <a:p>
            <a:pPr algn="ctr" defTabSz="710546">
              <a:defRPr/>
            </a:pPr>
            <a:r>
              <a:rPr lang="ru-RU" sz="40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1000"/>
                    </a:prstClr>
                  </a:outerShdw>
                </a:effectLst>
                <a:latin typeface="Impact" panose="020B0806030902050204" pitchFamily="34" charset="0"/>
                <a:ea typeface="KaiTi" pitchFamily="49" charset="-122"/>
                <a:cs typeface="Times New Roman" pitchFamily="18" charset="0"/>
              </a:rPr>
              <a:t>ВООРУЖЕННЫХ СИЛ РОССИЙСКОЙ ФЕДЕРАЦИИ</a:t>
            </a:r>
            <a:endParaRPr lang="ru-RU" sz="400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71000"/>
                  </a:prst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768" y="191719"/>
            <a:ext cx="895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Подготовка специалистов в интересах юридической службы Вооруженных Сил Российской Федерации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4" y="206754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33" y="1413390"/>
            <a:ext cx="3070902" cy="20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5" y="3580395"/>
            <a:ext cx="3260978" cy="23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33" y="3660471"/>
            <a:ext cx="3140860" cy="22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62" y="3660471"/>
            <a:ext cx="3035065" cy="215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s://vumo.mil.ru/upload/site57/document_images/8(78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413391"/>
            <a:ext cx="3483193" cy="20472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5" y="1460711"/>
            <a:ext cx="2928938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19183" y="5874366"/>
            <a:ext cx="89536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90000"/>
              </a:lnSpc>
            </a:pPr>
            <a:r>
              <a:rPr lang="ru-RU" sz="2400" b="1" dirty="0" smtClean="0">
                <a:latin typeface="Constantia" panose="02030602050306030303" pitchFamily="18" charset="0"/>
              </a:rPr>
              <a:t>Учебно-материальная база Военного университета, используемая в учебном процессе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768" y="191719"/>
            <a:ext cx="895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Подготовка специалистов в интересах юридической службы Вооруженных Сил Российской Федерации</a:t>
            </a:r>
          </a:p>
        </p:txBody>
      </p:sp>
      <p:pic>
        <p:nvPicPr>
          <p:cNvPr id="2050" name="Picture 2" descr="C:\Users\gornovski\Desktop\ВУм\PHOTO-2024-10-05-10-20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1399600"/>
            <a:ext cx="3615288" cy="29955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4" y="206754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2" y="1399600"/>
            <a:ext cx="3787050" cy="2524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22" y="3429171"/>
            <a:ext cx="3667793" cy="24451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19183" y="5874366"/>
            <a:ext cx="89536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90000"/>
              </a:lnSpc>
            </a:pPr>
            <a:r>
              <a:rPr lang="ru-RU" sz="2400" b="1" dirty="0" smtClean="0">
                <a:latin typeface="Constantia" panose="02030602050306030303" pitchFamily="18" charset="0"/>
              </a:rPr>
              <a:t>Торжественная церемония выпуска молодых лейтенантов Военного университета на Поклонной горе г. Москва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5467" y="191719"/>
            <a:ext cx="1049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 smtClean="0">
                <a:latin typeface="Constantia" panose="02030602050306030303" pitchFamily="18" charset="0"/>
              </a:rPr>
              <a:t>Повседневная деятельность </a:t>
            </a:r>
          </a:p>
          <a:p>
            <a:pPr algn="ctr" defTabSz="685749"/>
            <a:r>
              <a:rPr lang="ru-RU" sz="2400" b="1" dirty="0" smtClean="0">
                <a:latin typeface="Constantia" panose="02030602050306030303" pitchFamily="18" charset="0"/>
              </a:rPr>
              <a:t>должностных лиц юридической службы </a:t>
            </a:r>
            <a:r>
              <a:rPr lang="ru-RU" sz="2400" b="1" dirty="0">
                <a:latin typeface="Constantia" panose="02030602050306030303" pitchFamily="18" charset="0"/>
              </a:rPr>
              <a:t/>
            </a:r>
            <a:br>
              <a:rPr lang="ru-RU" sz="2400" b="1" dirty="0">
                <a:latin typeface="Constantia" panose="02030602050306030303" pitchFamily="18" charset="0"/>
              </a:rPr>
            </a:br>
            <a:r>
              <a:rPr lang="ru-RU" sz="2400" b="1" dirty="0">
                <a:latin typeface="Constantia" panose="02030602050306030303" pitchFamily="18" charset="0"/>
              </a:rPr>
              <a:t>Вооруженных Сил Российской Федерации</a:t>
            </a:r>
          </a:p>
        </p:txBody>
      </p:sp>
      <p:pic>
        <p:nvPicPr>
          <p:cNvPr id="23" name="Picture 2" descr="C:\Users\GORNOV~1\AppData\Local\Temp\Rar$DIa5712.23477\IMG_7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6" y="1508641"/>
            <a:ext cx="3104159" cy="206943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5697" y="4275910"/>
            <a:ext cx="3267076" cy="2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F:\Юридическая служба\Фото повседневной деятельеости\ЦРУПО\Худяков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53" y="1508641"/>
            <a:ext cx="1826164" cy="243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ornovski\Desktop\Материалы для сайта ВУ МО\Фото\Новая папка\CAN349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1" y="4275910"/>
            <a:ext cx="3164126" cy="2109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Новая папка\IMG-20220418-WA000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6" y="1559273"/>
            <a:ext cx="3081868" cy="19681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ornovski\Desktop\Материалы для сайта ВУ МО\Фото\проведение занятий ПК по ПР вч 63734 по нормам МГП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6" y="4275910"/>
            <a:ext cx="2916927" cy="21874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7" y="307364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5467" y="191719"/>
            <a:ext cx="1049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 smtClean="0">
                <a:latin typeface="Constantia" panose="02030602050306030303" pitchFamily="18" charset="0"/>
              </a:rPr>
              <a:t>Повседневная деятельность </a:t>
            </a:r>
          </a:p>
          <a:p>
            <a:pPr algn="ctr" defTabSz="685749"/>
            <a:r>
              <a:rPr lang="ru-RU" sz="2400" b="1" dirty="0" smtClean="0">
                <a:latin typeface="Constantia" panose="02030602050306030303" pitchFamily="18" charset="0"/>
              </a:rPr>
              <a:t>должностных лиц юридической службы </a:t>
            </a:r>
            <a:r>
              <a:rPr lang="ru-RU" sz="2400" b="1" dirty="0">
                <a:latin typeface="Constantia" panose="02030602050306030303" pitchFamily="18" charset="0"/>
              </a:rPr>
              <a:t/>
            </a:r>
            <a:br>
              <a:rPr lang="ru-RU" sz="2400" b="1" dirty="0">
                <a:latin typeface="Constantia" panose="02030602050306030303" pitchFamily="18" charset="0"/>
              </a:rPr>
            </a:br>
            <a:r>
              <a:rPr lang="ru-RU" sz="2400" b="1" dirty="0">
                <a:latin typeface="Constantia" panose="02030602050306030303" pitchFamily="18" charset="0"/>
              </a:rPr>
              <a:t>Вооруженных Сил Российской Федерации</a:t>
            </a:r>
          </a:p>
        </p:txBody>
      </p:sp>
      <p:pic>
        <p:nvPicPr>
          <p:cNvPr id="2050" name="Picture 2" descr="F:\Юридическая служба\Фото повседневной деятельеости\ЮРУПО\144 омсбр Багдасар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" y="1892727"/>
            <a:ext cx="2340634" cy="20297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Юридическая служба\Фото повседневной деятельеости\ЦРУПО\Кулешов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3" y="1892727"/>
            <a:ext cx="2503797" cy="187784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ORNOV~1\AppData\Local\Temp\Rar$DIa3920.20924\DSC_50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" y="4477097"/>
            <a:ext cx="2656936" cy="175978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ORNOV~1\AppData\Local\Temp\Rar$DIa4656.34051\DSC_03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533313"/>
            <a:ext cx="2510288" cy="167352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7" y="191719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gornovski\Desktop\Фото ПК по ПР ЮВО\ФОТО ПКпоПР ЮВО\м-р Савельева 3 оа\IMG_20241008_121727_5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87" y="4511596"/>
            <a:ext cx="3117011" cy="16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4" y="2033581"/>
            <a:ext cx="3048000" cy="18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455" y="191719"/>
            <a:ext cx="10053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b="1" dirty="0" smtClean="0">
                <a:latin typeface="Constantia" panose="02030602050306030303" pitchFamily="18" charset="0"/>
              </a:rPr>
              <a:t>Перечень вступительных испытаний и минимальное количество баллов ЕГЭ для поступления в Военный университет  имени кн. Александра Невского в 2025 году </a:t>
            </a:r>
          </a:p>
          <a:p>
            <a:pPr algn="ctr" defTabSz="685749"/>
            <a:r>
              <a:rPr lang="ru-RU" b="1" dirty="0" smtClean="0">
                <a:latin typeface="Constantia" panose="02030602050306030303" pitchFamily="18" charset="0"/>
              </a:rPr>
              <a:t>на специальность «Правовое обеспечение военной деятельности»</a:t>
            </a:r>
            <a:endParaRPr lang="ru-RU" b="1" dirty="0"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23525"/>
              </p:ext>
            </p:extLst>
          </p:nvPr>
        </p:nvGraphicFramePr>
        <p:xfrm>
          <a:off x="904874" y="1379833"/>
          <a:ext cx="10553699" cy="51838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923737"/>
                <a:gridCol w="2319831"/>
                <a:gridCol w="2228942"/>
                <a:gridCol w="2081189"/>
              </a:tblGrid>
              <a:tr h="1196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Военная специальность,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 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предметов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Приоритетность предметов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139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военная специальность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«Правовое обеспечение военной деятельности»</a:t>
                      </a: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«Правовое обеспечение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национальной безопасности»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Прокурорско-следственный факультет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5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испытание профессиональной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 (собеседование)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выбору кандидата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информационно-коммуникационные технологии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1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" y="146011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0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Объект 2_7"/>
          <p:cNvSpPr/>
          <p:nvPr/>
        </p:nvSpPr>
        <p:spPr>
          <a:xfrm>
            <a:off x="156180" y="1282583"/>
            <a:ext cx="11879640" cy="47525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algn="ctr">
              <a:lnSpc>
                <a:spcPct val="100000"/>
              </a:lnSpc>
              <a:tabLst>
                <a:tab pos="635040" algn="l"/>
              </a:tabLs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endParaRPr lang="ru-RU" sz="1800" b="0" strike="noStrike" spc="-1" dirty="0">
              <a:latin typeface="Arial"/>
            </a:endParaRPr>
          </a:p>
          <a:p>
            <a:pPr indent="357188" algn="ctr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приема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 на обучение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Военного университета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vumo.mil.ru</a:t>
            </a:r>
            <a:endParaRPr lang="ru-RU" sz="5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endParaRPr lang="ru-RU" b="1" strike="noStrike" spc="-1" dirty="0" smtClean="0">
              <a:solidFill>
                <a:srgbClr val="9600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r>
              <a:rPr lang="ru-RU" sz="3800" b="1" strike="noStrike" spc="-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телефон «Горячей линии </a:t>
            </a:r>
            <a:r>
              <a:rPr lang="ru-RU" sz="3800" b="1" strike="noStrike" spc="-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по вопросам </a:t>
            </a:r>
            <a:r>
              <a:rPr lang="ru-RU" sz="3800" b="1" strike="noStrike" spc="-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приема»  </a:t>
            </a: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endParaRPr lang="ru-RU" sz="1600" b="1" spc="-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r>
              <a:rPr lang="ru-RU" sz="3800" b="1" strike="noStrike" spc="-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на </a:t>
            </a:r>
            <a:r>
              <a:rPr lang="ru-RU" sz="3800" b="1" strike="noStrike" spc="-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военную специальность </a:t>
            </a:r>
            <a:endParaRPr lang="ru-RU" sz="3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endParaRPr lang="ru-RU" sz="1600" b="1" strike="noStrike" spc="-1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r>
              <a:rPr lang="ru-RU" sz="3800" b="1" strike="noStrike" spc="-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«</a:t>
            </a:r>
            <a:r>
              <a:rPr lang="ru-RU" sz="3800" b="1" strike="noStrike" spc="-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Правовое обеспечение военной деятельности» </a:t>
            </a:r>
            <a:endParaRPr lang="ru-RU" sz="3800" b="1" strike="noStrike" spc="-1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r>
              <a:rPr lang="ru-RU" sz="1600" b="1" strike="noStrike" spc="-1" dirty="0" smtClean="0">
                <a:solidFill>
                  <a:srgbClr val="96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635040" algn="l"/>
              </a:tabLst>
            </a:pP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ХАРЕНКО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  АЛЕКСЕЕВИЧ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8(985)362-78-55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WhatsApp, Telegram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6" y="216317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8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7" y="1577706"/>
            <a:ext cx="2733737" cy="3414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85768" y="4434754"/>
            <a:ext cx="2357559" cy="1764017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Императором Петром </a:t>
            </a:r>
            <a:r>
              <a:rPr lang="en-US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</a:p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1701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году учрежден Приказ военных дел в штат которого включена должность </a:t>
            </a:r>
          </a:p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Генерал-аудитор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YxRNB_hVC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8032" y="895795"/>
            <a:ext cx="2937746" cy="400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279904" y="4114132"/>
            <a:ext cx="2357559" cy="240526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29 марта 1836 г.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Манифестом Императора Николая </a:t>
            </a:r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I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сформирован штат Военного министерства и учреждается должность юрисконсульта Военного министерства.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542" y="3500524"/>
            <a:ext cx="2792179" cy="27908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712444" y="1192451"/>
            <a:ext cx="2357559" cy="240526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После Октябрьской революции проходил процесс создания нового аппарата военного управления, поиск наиболее целесообразных форм его организации, места и роли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юридических подразделений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5768" y="191719"/>
            <a:ext cx="895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История становления юридической службы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" y="191719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4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201" y="48432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" y="300983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035862" y="1640115"/>
            <a:ext cx="10113075" cy="3770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служба предназначена для правового обеспечения деятельности Министерства обороны, региональных (территориальных) органов и воинских частей.</a:t>
            </a:r>
          </a:p>
        </p:txBody>
      </p:sp>
    </p:spTree>
    <p:extLst>
      <p:ext uri="{BB962C8B-B14F-4D97-AF65-F5344CB8AC3E}">
        <p14:creationId xmlns:p14="http://schemas.microsoft.com/office/powerpoint/2010/main" val="15153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183" y="62946"/>
            <a:ext cx="895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Структура юридической службы </a:t>
            </a:r>
          </a:p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Вооруженных Сил Российской Федерации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7545" y="1194430"/>
            <a:ext cx="8176909" cy="54976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Правовой департамент Министерства обороны Российской Федерации</a:t>
            </a:r>
            <a:endParaRPr lang="ru-RU" sz="16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6747" y="1989291"/>
            <a:ext cx="1604593" cy="2075139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Региональные управления правового обеспечения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51169" y="1980089"/>
            <a:ext cx="1630127" cy="208434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Юридические службы видов Вооруженных Сил Российской Федерации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78696" y="1980089"/>
            <a:ext cx="1680018" cy="206593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Юридические службы родов войск Вооруженных Сил Российской Федерации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54850" y="1980089"/>
            <a:ext cx="1605307" cy="205226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Подразделения (должностные лица) юридической службы в центральных органах военного управления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7544" y="4354646"/>
            <a:ext cx="8176909" cy="54976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Юридические службы объединений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07544" y="5112845"/>
            <a:ext cx="8176909" cy="54976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Юридические службы соединений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7544" y="5852580"/>
            <a:ext cx="8176909" cy="54976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algn="ctr" defTabSz="914332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Подразделения (должностные лица) юридической службы в воинских частях, организациях Вооруженных Сил Российской Федерации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" y="225392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8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201" y="48432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183" y="191719"/>
            <a:ext cx="895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 smtClean="0">
                <a:latin typeface="Constantia" panose="02030602050306030303" pitchFamily="18" charset="0"/>
              </a:rPr>
              <a:t>Основные направления деятельности юридической службы Вооруженных Сил Российской Федерации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35862" y="1640114"/>
            <a:ext cx="10120276" cy="4476107"/>
            <a:chOff x="952697" y="2427600"/>
            <a:chExt cx="10775261" cy="319491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52697" y="2427600"/>
              <a:ext cx="10767594" cy="694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Совершенствование нормотворческой деятельности и правового сопровождения </a:t>
              </a:r>
              <a:endPara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  <a:p>
              <a:pPr algn="ctr" defTabSz="914332"/>
              <a:r>
                <a:rPr lang="ru-RU" sz="1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проектов </a:t>
              </a:r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федеральных законов и иных нормативных правовых актов в целях формирования единой государственной политики в области обороны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52697" y="3358191"/>
              <a:ext cx="10775261" cy="6871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Формирование единой системы мониторинга правоприменения с участием органов военного управления, объединений, соединений, воинских частей (организаций) </a:t>
              </a:r>
              <a:r>
                <a:rPr lang="ru-RU" sz="1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и </a:t>
              </a:r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создание ведомственной базы данных правовой информации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52697" y="4240580"/>
              <a:ext cx="10775261" cy="5680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Повышение эффективности договорной работы и системы правовой защиты интересов Министерства обороны Российской Федерации правовыми средствами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52697" y="5069372"/>
              <a:ext cx="10775261" cy="55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Совершенствование правового обеспечения повседневной деятельности и методического руководства подчиненными подразделениями юридической службы (отдельными должностными лицами)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" y="300983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9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201" y="48432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183" y="191719"/>
            <a:ext cx="895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 smtClean="0">
                <a:latin typeface="Constantia" panose="02030602050306030303" pitchFamily="18" charset="0"/>
              </a:rPr>
              <a:t>Основные задачи юридической </a:t>
            </a:r>
            <a:r>
              <a:rPr lang="ru-RU" sz="2400" b="1" dirty="0">
                <a:latin typeface="Constantia" panose="02030602050306030303" pitchFamily="18" charset="0"/>
              </a:rPr>
              <a:t>службы </a:t>
            </a:r>
            <a:r>
              <a:rPr lang="ru-RU" sz="2400" b="1" dirty="0" smtClean="0">
                <a:latin typeface="Constantia" panose="02030602050306030303" pitchFamily="18" charset="0"/>
              </a:rPr>
              <a:t>Вооруженных </a:t>
            </a:r>
            <a:r>
              <a:rPr lang="ru-RU" sz="2400" b="1" dirty="0">
                <a:latin typeface="Constantia" panose="02030602050306030303" pitchFamily="18" charset="0"/>
              </a:rPr>
              <a:t>Сил Российской Федерации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94267" y="1380068"/>
            <a:ext cx="10989733" cy="5096932"/>
            <a:chOff x="952697" y="3209231"/>
            <a:chExt cx="10805000" cy="224996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52697" y="3209231"/>
              <a:ext cx="10775261" cy="297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обеспечение правового регулирования деятельности Вооруженных Сил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52697" y="4409790"/>
              <a:ext cx="10775261" cy="3461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правовое сопровождение мероприятий, проводимых при осуществлении закупок товаров, работ, услуг для обеспечения государственных нужд (договорной работы)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52697" y="4834085"/>
              <a:ext cx="10775261" cy="2765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методическое руководство правовой работой и деятельностью юридической службы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52697" y="3592780"/>
              <a:ext cx="10775261" cy="297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участие в укреплении законности и правопорядка в деятельности Вооруженных Сил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52697" y="3984676"/>
              <a:ext cx="10775261" cy="3482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обеспечение деятельности Вооруженных Сил по вопросам досудебной и судебной защиты прав и законных интересов Министерства обороны, региональных (территориальных) органов и воинских частей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82436" y="5182623"/>
              <a:ext cx="10775261" cy="2765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 defTabSz="914332"/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повышение правовой культуры военнослужащих и лиц гражданского персонала Вооруженных Сил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" y="300983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9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183" y="82254"/>
            <a:ext cx="89536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90000"/>
              </a:lnSpc>
            </a:pPr>
            <a:r>
              <a:rPr lang="ru-RU" sz="2400" b="1" dirty="0">
                <a:latin typeface="Constantia" panose="02030602050306030303" pitchFamily="18" charset="0"/>
              </a:rPr>
              <a:t>Подготовка </a:t>
            </a:r>
            <a:r>
              <a:rPr lang="ru-RU" sz="2400" b="1" dirty="0" smtClean="0">
                <a:latin typeface="Constantia" panose="02030602050306030303" pitchFamily="18" charset="0"/>
              </a:rPr>
              <a:t>курсантов в Военном университете</a:t>
            </a:r>
          </a:p>
          <a:p>
            <a:pPr algn="ctr" defTabSz="685749">
              <a:lnSpc>
                <a:spcPct val="90000"/>
              </a:lnSpc>
            </a:pP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>
                <a:latin typeface="Constantia" panose="02030602050306030303" pitchFamily="18" charset="0"/>
              </a:rPr>
              <a:t>в интересах юридической службы 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 algn="ctr" defTabSz="685749">
              <a:lnSpc>
                <a:spcPct val="90000"/>
              </a:lnSpc>
            </a:pPr>
            <a:r>
              <a:rPr lang="ru-RU" sz="2400" b="1" dirty="0" smtClean="0">
                <a:latin typeface="Constantia" panose="02030602050306030303" pitchFamily="18" charset="0"/>
              </a:rPr>
              <a:t>Вооруженных </a:t>
            </a:r>
            <a:r>
              <a:rPr lang="ru-RU" sz="2400" b="1" dirty="0">
                <a:latin typeface="Constantia" panose="02030602050306030303" pitchFamily="18" charset="0"/>
              </a:rPr>
              <a:t>Сил Российской Федерации</a:t>
            </a:r>
          </a:p>
        </p:txBody>
      </p:sp>
      <p:pic>
        <p:nvPicPr>
          <p:cNvPr id="13" name="Рисунок 12" descr="https://vumo.mil.ru/upload/site57/document_images/22(17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1353376"/>
            <a:ext cx="2988733" cy="20722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7" y="197899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01" y="1282583"/>
            <a:ext cx="3251781" cy="20306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2" y="1301958"/>
            <a:ext cx="2987813" cy="1991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05" y="3602532"/>
            <a:ext cx="3132304" cy="20882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1" y="3602532"/>
            <a:ext cx="3132302" cy="20882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54" y="3602532"/>
            <a:ext cx="3132304" cy="20882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19183" y="5874366"/>
            <a:ext cx="89536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90000"/>
              </a:lnSpc>
            </a:pPr>
            <a:r>
              <a:rPr lang="ru-RU" sz="2400" b="1" dirty="0" smtClean="0">
                <a:latin typeface="Constantia" panose="02030602050306030303" pitchFamily="18" charset="0"/>
              </a:rPr>
              <a:t>Торжественная церемония приведения </a:t>
            </a:r>
          </a:p>
          <a:p>
            <a:pPr algn="ctr" defTabSz="685749">
              <a:lnSpc>
                <a:spcPct val="90000"/>
              </a:lnSpc>
            </a:pPr>
            <a:r>
              <a:rPr lang="ru-RU" sz="2400" b="1" dirty="0" smtClean="0">
                <a:latin typeface="Constantia" panose="02030602050306030303" pitchFamily="18" charset="0"/>
              </a:rPr>
              <a:t>к присяге курсантов Военного университета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768" y="191719"/>
            <a:ext cx="895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Подготовка курсантов в Военном университете</a:t>
            </a:r>
          </a:p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 в интересах юридической службы </a:t>
            </a:r>
          </a:p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Вооруженных Сил Российской Федерации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4" y="307364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536037"/>
            <a:ext cx="3514725" cy="21535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s://avatars.mds.yandex.net/i?id=df80a01c9bd70f45dab049f8dd8b08c2ae2283ad-5904474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1565694"/>
            <a:ext cx="3447625" cy="21238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6" descr="C:\Users\gornovski\Desktop\Материалы для сайта ВУ МО\Фото\6b8905fe-21ec-4f64-815e-eaf6f8460b2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424" y="1565694"/>
            <a:ext cx="2831818" cy="21238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gornovski\Desktop\Материалы для сайта ВУ МО\Фото\aac221bb-9597-47b3-bf49-1fe091c78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26" y="4022747"/>
            <a:ext cx="3396963" cy="25477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vumo.mil.ru/upload/site57/document_images/5(130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15" y="4022747"/>
            <a:ext cx="3397118" cy="25477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98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5. ГРУППА ПДО\Шаховский\Дежурка.ру\КАЛЕНДАРИ\ТЕКСТУР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"/>
            <a:ext cx="12192000" cy="6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606"/>
            <a:ext cx="12192000" cy="6865606"/>
          </a:xfrm>
          <a:prstGeom prst="rect">
            <a:avLst/>
          </a:prstGeom>
          <a:gradFill>
            <a:gsLst>
              <a:gs pos="31000">
                <a:schemeClr val="bg1">
                  <a:alpha val="14000"/>
                </a:schemeClr>
              </a:gs>
              <a:gs pos="86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7792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768" y="109307"/>
            <a:ext cx="895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Подготовка курсантов в Военном университете</a:t>
            </a:r>
          </a:p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 в интересах юридической службы </a:t>
            </a:r>
          </a:p>
          <a:p>
            <a:pPr algn="ctr" defTabSz="685749"/>
            <a:r>
              <a:rPr lang="ru-RU" sz="2400" b="1" dirty="0">
                <a:latin typeface="Constantia" panose="02030602050306030303" pitchFamily="18" charset="0"/>
              </a:rPr>
              <a:t>Вооруженных Сил Российской Федерации</a:t>
            </a:r>
          </a:p>
        </p:txBody>
      </p:sp>
      <p:pic>
        <p:nvPicPr>
          <p:cNvPr id="12" name="Рисунок 11" descr="https://vumo.mil.ru/upload/site57/document_images/2(178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920"/>
            <a:ext cx="3175000" cy="194414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https://vumo.mil.ru/upload/site57/document_images/1(185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65" y="1363377"/>
            <a:ext cx="3259667" cy="194414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https://vumo.mil.ru/upload/site57/document_images/1(17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9" y="1385834"/>
            <a:ext cx="2539999" cy="189923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 descr="https://vumo.mil.ru/upload/site57/document_images/15(33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25" y="3509080"/>
            <a:ext cx="3242731" cy="19799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 descr="https://vumo.mil.ru/upload/site57/document_images/6(155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04" y="3425628"/>
            <a:ext cx="3275012" cy="197993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4" y="224952"/>
            <a:ext cx="1079190" cy="969038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671" y="5613887"/>
            <a:ext cx="1219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90000"/>
              </a:lnSpc>
            </a:pPr>
            <a:r>
              <a:rPr lang="ru-RU" sz="2400" b="1" spc="-40" dirty="0" smtClean="0">
                <a:latin typeface="Constantia" panose="02030602050306030303" pitchFamily="18" charset="0"/>
              </a:rPr>
              <a:t>Проведение занятий с курсантами по военным дисциплинам</a:t>
            </a:r>
          </a:p>
          <a:p>
            <a:pPr algn="ctr" defTabSz="685749">
              <a:lnSpc>
                <a:spcPct val="90000"/>
              </a:lnSpc>
            </a:pPr>
            <a:r>
              <a:rPr lang="ru-RU" sz="2400" b="1" spc="-40" dirty="0" smtClean="0">
                <a:latin typeface="Constantia" panose="02030602050306030303" pitchFamily="18" charset="0"/>
              </a:rPr>
              <a:t> на </a:t>
            </a:r>
            <a:r>
              <a:rPr lang="ru-RU" sz="2400" b="1" spc="-40" dirty="0">
                <a:latin typeface="Constantia" panose="02030602050306030303" pitchFamily="18" charset="0"/>
              </a:rPr>
              <a:t>специально оборудованных площадках </a:t>
            </a:r>
            <a:endParaRPr lang="ru-RU" sz="2400" b="1" spc="-40" dirty="0" smtClean="0">
              <a:latin typeface="Constantia" panose="02030602050306030303" pitchFamily="18" charset="0"/>
            </a:endParaRPr>
          </a:p>
          <a:p>
            <a:pPr algn="ctr" defTabSz="685749">
              <a:lnSpc>
                <a:spcPct val="90000"/>
              </a:lnSpc>
            </a:pPr>
            <a:r>
              <a:rPr lang="ru-RU" sz="2400" b="1" spc="-40" dirty="0" smtClean="0">
                <a:latin typeface="Constantia" panose="02030602050306030303" pitchFamily="18" charset="0"/>
              </a:rPr>
              <a:t>многофункционального </a:t>
            </a:r>
            <a:r>
              <a:rPr lang="ru-RU" sz="2400" b="1" spc="-40" dirty="0">
                <a:latin typeface="Constantia" panose="02030602050306030303" pitchFamily="18" charset="0"/>
              </a:rPr>
              <a:t>огневого центра парка «Патриот»</a:t>
            </a:r>
          </a:p>
        </p:txBody>
      </p:sp>
    </p:spTree>
    <p:extLst>
      <p:ext uri="{BB962C8B-B14F-4D97-AF65-F5344CB8AC3E}">
        <p14:creationId xmlns:p14="http://schemas.microsoft.com/office/powerpoint/2010/main" val="39072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6692</TotalTime>
  <Words>590</Words>
  <Application>Microsoft Office PowerPoint</Application>
  <PresentationFormat>Произвольный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Лякин С.А</dc:creator>
  <cp:lastModifiedBy>Глухова Елена Викторовна</cp:lastModifiedBy>
  <cp:revision>183</cp:revision>
  <cp:lastPrinted>2024-10-09T06:36:00Z</cp:lastPrinted>
  <dcterms:created xsi:type="dcterms:W3CDTF">2020-10-23T07:21:19Z</dcterms:created>
  <dcterms:modified xsi:type="dcterms:W3CDTF">2024-10-11T04:48:31Z</dcterms:modified>
</cp:coreProperties>
</file>